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7" r:id="rId13"/>
  </p:sldIdLst>
  <p:sldSz cx="12192000" cy="6858000"/>
  <p:notesSz cx="6858000" cy="9144000"/>
  <p:embeddedFontLs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Poppins Light" panose="00000400000000000000" pitchFamily="2" charset="0"/>
      <p:regular r:id="rId19"/>
      <p:italic r:id="rId20"/>
    </p:embeddedFont>
    <p:embeddedFont>
      <p:font typeface="Poppins SemiBold" panose="000007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hRZpyhk20e8M/2pWjOlS6oNsGs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2F4"/>
    <a:srgbClr val="1E64A0"/>
    <a:srgbClr val="072754"/>
    <a:srgbClr val="E9F9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56" autoAdjust="0"/>
  </p:normalViewPr>
  <p:slideViewPr>
    <p:cSldViewPr snapToGrid="0">
      <p:cViewPr>
        <p:scale>
          <a:sx n="80" d="100"/>
          <a:sy n="80" d="100"/>
        </p:scale>
        <p:origin x="754" y="-5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2A0B1AC2-7769-81F7-D986-B831C81F0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C6896228-B6B8-28B4-4260-D0D01188D2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02B59654-2D5E-8273-E99F-16A999E4C8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5726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12144F7C-86AF-C00B-A461-F9C634F15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EB0E5E9F-10FE-784E-6129-50E02D3620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7088A1E5-5FE1-5E93-4933-A4EDC123F1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40036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1B9F0DFF-4066-5B71-0F26-D81167CD0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7F11EBD8-4F5B-E1AB-FC2C-C8C8BEF6FC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3030B687-2C8F-C363-FFFD-219C6E5B24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8814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59E30466-7D0A-7A74-6DDF-3F7AA0731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53829BEB-317C-D30C-99B0-76E4C58782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BB46B42D-E570-9779-2EA3-D5EFD151BA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2234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0BE32932-9B2D-0AEE-5052-B4B0DF3F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E815669B-0AA8-2BF5-C526-2CC41DE6B7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EE89FCBF-1A18-E641-6B44-72C6DC1A10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02528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80CA7C24-FE12-2EE3-20A8-0598D55A6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1902CC43-4956-5C02-DAF1-8C4EB411B2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418204A8-4F8D-DEF0-6491-843D5FDBCE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8617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69572253-4AFA-1415-81D9-6923910FB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51C12C76-6887-3163-4094-C351A41D7E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0BDF5173-0864-E389-8CF0-6E1BDB3505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748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0413DCBB-897F-DEC5-29D2-B63937017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46EC664E-B28B-D98D-34C4-EE967A610D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48A435E7-FA6D-0298-CA8E-371038E7B4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8237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244764F9-76A3-FB1C-1298-B2599E414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6C13B9C0-51CA-866B-6E5A-C9D397488D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E8BBB1F5-088E-71CD-0246-E08917559A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607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>
            <a:spLocks noGrp="1"/>
          </p:cNvSpPr>
          <p:nvPr>
            <p:ph type="pic" idx="2"/>
          </p:nvPr>
        </p:nvSpPr>
        <p:spPr>
          <a:xfrm>
            <a:off x="6910567" y="1386033"/>
            <a:ext cx="3152800" cy="3152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" name="Google Shape;17;p16"/>
          <p:cNvSpPr txBox="1">
            <a:spLocks noGrp="1"/>
          </p:cNvSpPr>
          <p:nvPr>
            <p:ph type="ctrTitle"/>
          </p:nvPr>
        </p:nvSpPr>
        <p:spPr>
          <a:xfrm>
            <a:off x="950967" y="1692580"/>
            <a:ext cx="5959600" cy="28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  <a:defRPr sz="6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ubTitle" idx="1"/>
          </p:nvPr>
        </p:nvSpPr>
        <p:spPr>
          <a:xfrm>
            <a:off x="1107467" y="4707420"/>
            <a:ext cx="5104000" cy="4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2B508BF-FAE3-85AB-E916-1FF03FE481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1"/>
            <a:ext cx="12192000" cy="5300133"/>
          </a:xfrm>
          <a:prstGeom prst="rect">
            <a:avLst/>
          </a:prstGeom>
        </p:spPr>
      </p:pic>
      <p:sp>
        <p:nvSpPr>
          <p:cNvPr id="90" name="Google Shape;90;p1"/>
          <p:cNvSpPr txBox="1"/>
          <p:nvPr/>
        </p:nvSpPr>
        <p:spPr>
          <a:xfrm>
            <a:off x="578305" y="1675986"/>
            <a:ext cx="1103539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IN" sz="5400" b="1" i="0" u="none" strike="noStrike" cap="none" dirty="0">
                <a:solidFill>
                  <a:schemeClr val="lt1"/>
                </a:solidFill>
                <a:latin typeface="Poppins Light" panose="00000400000000000000" pitchFamily="2" charset="0"/>
                <a:ea typeface="Poppins SemiBold"/>
                <a:cs typeface="Poppins Light" panose="00000400000000000000" pitchFamily="2" charset="0"/>
                <a:sym typeface="Poppins SemiBold"/>
              </a:rPr>
              <a:t>Doing Good for Bharat Awards</a:t>
            </a:r>
            <a:endParaRPr sz="1400"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5234778" y="2670823"/>
            <a:ext cx="172244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N" sz="2000" b="0" i="0" u="none" strike="noStrike" cap="none" dirty="0">
                <a:solidFill>
                  <a:srgbClr val="E9F9B2"/>
                </a:solidFill>
                <a:latin typeface="Poppins"/>
                <a:ea typeface="Poppins"/>
                <a:cs typeface="Poppins"/>
                <a:sym typeface="Poppins"/>
              </a:rPr>
              <a:t>By CSRBOX</a:t>
            </a:r>
            <a:endParaRPr sz="2000" b="0" i="0" u="none" strike="noStrike" cap="none" dirty="0">
              <a:solidFill>
                <a:srgbClr val="E9F9B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29862" y="5277555"/>
            <a:ext cx="2105150" cy="118414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10089621" y="6483151"/>
            <a:ext cx="17043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400"/>
            </a:pPr>
            <a:r>
              <a:rPr lang="en-IN" sz="1000" u="sng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www.csrbox.org</a:t>
            </a:r>
            <a:endParaRPr sz="1000" u="sng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301988" y="6432741"/>
            <a:ext cx="2302952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buSzPts val="1400"/>
            </a:pPr>
            <a:r>
              <a:rPr lang="en-IN" sz="1000" u="sng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csrbox.org/</a:t>
            </a:r>
            <a:r>
              <a:rPr lang="en-IN" sz="1000" u="sng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opif</a:t>
            </a:r>
            <a:r>
              <a:rPr lang="en-IN" sz="1000" u="sng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endParaRPr sz="1000" u="sng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D60439-BBCB-61BE-1FEC-AF1E0E242219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1738D4A-42BB-3176-CEF8-5A87BCC1AC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530" y="5143041"/>
            <a:ext cx="1792881" cy="9444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7D5F87-4292-1A0A-1AEE-0D2E1FBDE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0398" y="5568235"/>
            <a:ext cx="2131204" cy="750658"/>
          </a:xfrm>
          <a:prstGeom prst="rect">
            <a:avLst/>
          </a:prstGeom>
        </p:spPr>
      </p:pic>
      <p:sp>
        <p:nvSpPr>
          <p:cNvPr id="8" name="Google Shape;96;p1">
            <a:extLst>
              <a:ext uri="{FF2B5EF4-FFF2-40B4-BE49-F238E27FC236}">
                <a16:creationId xmlns:a16="http://schemas.microsoft.com/office/drawing/2014/main" id="{BC5356CA-56BB-0FBB-448A-F16FE1F103B5}"/>
              </a:ext>
            </a:extLst>
          </p:cNvPr>
          <p:cNvSpPr txBox="1"/>
          <p:nvPr/>
        </p:nvSpPr>
        <p:spPr>
          <a:xfrm>
            <a:off x="4944524" y="6432741"/>
            <a:ext cx="2302952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buSzPts val="1400"/>
            </a:pPr>
            <a:r>
              <a:rPr lang="en-IN" sz="1000" u="sng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csrbox.org/</a:t>
            </a:r>
            <a:r>
              <a:rPr lang="en-IN" sz="1000" u="sng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opif</a:t>
            </a:r>
            <a:r>
              <a:rPr lang="en-IN" sz="1000" u="sng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en-IN" sz="1000" u="sng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dgb_award.php</a:t>
            </a:r>
            <a:endParaRPr sz="1000" u="sng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CFEBBA-B282-6F8A-2C94-02FB4FF183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594" y="6149164"/>
            <a:ext cx="1707741" cy="3385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743BB3-941F-B901-B75B-F9E2E8BD6F89}"/>
              </a:ext>
            </a:extLst>
          </p:cNvPr>
          <p:cNvSpPr txBox="1"/>
          <p:nvPr/>
        </p:nvSpPr>
        <p:spPr>
          <a:xfrm>
            <a:off x="599594" y="6133760"/>
            <a:ext cx="1707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Previously known as</a:t>
            </a:r>
          </a:p>
          <a:p>
            <a:pPr algn="ctr"/>
            <a:r>
              <a:rPr lang="en-US" sz="9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India CSR and ESG Summit</a:t>
            </a:r>
            <a:endParaRPr lang="en-IN" sz="900" dirty="0">
              <a:solidFill>
                <a:srgbClr val="0727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Google Shape;92;p1">
            <a:extLst>
              <a:ext uri="{FF2B5EF4-FFF2-40B4-BE49-F238E27FC236}">
                <a16:creationId xmlns:a16="http://schemas.microsoft.com/office/drawing/2014/main" id="{9F2C02D9-B4FD-4197-925F-DC615A0693CD}"/>
              </a:ext>
            </a:extLst>
          </p:cNvPr>
          <p:cNvSpPr txBox="1"/>
          <p:nvPr/>
        </p:nvSpPr>
        <p:spPr>
          <a:xfrm>
            <a:off x="505748" y="5085445"/>
            <a:ext cx="1079212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N" sz="11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rPr>
              <a:t>13</a:t>
            </a:r>
            <a:r>
              <a:rPr lang="en-IN" sz="1100" b="1" i="0" u="none" strike="noStrike" cap="none" baseline="30000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IN" sz="11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rPr>
              <a:t> Edition</a:t>
            </a:r>
            <a:endParaRPr sz="1100" b="1" i="0" u="none" strike="noStrike" cap="none" dirty="0">
              <a:solidFill>
                <a:srgbClr val="1E64A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F4DDAD78-93D2-5361-5C1C-A14775669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6AA8480-B60E-8B78-06C4-3F8E304904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B5BD3CD-F3CC-CB3C-7E4C-7C5ACE8C591A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C61C2186-20CD-0490-A8EC-E487D9964165}"/>
              </a:ext>
            </a:extLst>
          </p:cNvPr>
          <p:cNvSpPr txBox="1"/>
          <p:nvPr/>
        </p:nvSpPr>
        <p:spPr>
          <a:xfrm>
            <a:off x="762802" y="285808"/>
            <a:ext cx="941358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I: Learnings and Challenges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A2032404-22D1-FF6D-A3ED-ABDD6DF822C3}"/>
              </a:ext>
            </a:extLst>
          </p:cNvPr>
          <p:cNvSpPr txBox="1"/>
          <p:nvPr/>
        </p:nvSpPr>
        <p:spPr>
          <a:xfrm>
            <a:off x="447314" y="887563"/>
            <a:ext cx="8028092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Challenges Faced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Solutions Implemented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Lessons Learned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0A71FA-9219-CC19-3F23-CCEA1B165222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05E47D-18A1-C4EC-6CB5-AC2294E120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639339-B394-1D88-B214-6DC545AED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1DC2CB5-C167-81C5-2191-330D5A89017E}"/>
              </a:ext>
            </a:extLst>
          </p:cNvPr>
          <p:cNvGrpSpPr/>
          <p:nvPr/>
        </p:nvGrpSpPr>
        <p:grpSpPr>
          <a:xfrm>
            <a:off x="505748" y="5402792"/>
            <a:ext cx="1599254" cy="1202962"/>
            <a:chOff x="505748" y="5393267"/>
            <a:chExt cx="1599254" cy="1202962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ABED78C-8125-0D7C-8124-EA4936EE8F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159A254B-B0B0-30BC-F466-468807EF55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75AFEA-076C-C276-08C2-32795958AD9E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2" name="Google Shape;92;p1">
              <a:extLst>
                <a:ext uri="{FF2B5EF4-FFF2-40B4-BE49-F238E27FC236}">
                  <a16:creationId xmlns:a16="http://schemas.microsoft.com/office/drawing/2014/main" id="{3C478477-0A92-AA70-041D-4B325D1CBE88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6869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2DBCFC35-E25E-A9E9-AC74-C0891E85C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D11CF1D-0103-E059-396E-C47F78FE07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D204AAE-2C30-2E63-4BD2-501136EC1CCB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B44971B1-72B1-5AA2-2DAA-342E2980841B}"/>
              </a:ext>
            </a:extLst>
          </p:cNvPr>
          <p:cNvSpPr txBox="1"/>
          <p:nvPr/>
        </p:nvSpPr>
        <p:spPr>
          <a:xfrm>
            <a:off x="762802" y="285808"/>
            <a:ext cx="941358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J: Major Achievements 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F3A2156B-0CD0-633B-0945-3FBA6D478035}"/>
              </a:ext>
            </a:extLst>
          </p:cNvPr>
          <p:cNvSpPr txBox="1"/>
          <p:nvPr/>
        </p:nvSpPr>
        <p:spPr>
          <a:xfrm>
            <a:off x="447314" y="887563"/>
            <a:ext cx="8028092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Major Achievements (Highlight significant accomplishments)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Testimonials/Case Studies (If applicable)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Any other links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03CB4F-917A-8334-7E81-263BECB56155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0EAF62A-D090-093B-D944-73E6C7533D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748F5A-4646-5C6D-6021-B69FA0569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7B3D83E-8F5B-A39C-18E0-1208B5D32D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3631" y="5442141"/>
            <a:ext cx="1521371" cy="80143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ACE7ECF-8669-BA3B-E4C5-C335810831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382" y="6295899"/>
            <a:ext cx="1449125" cy="2872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5C3750-C530-8530-9587-96A6C71EFF39}"/>
              </a:ext>
            </a:extLst>
          </p:cNvPr>
          <p:cNvSpPr txBox="1"/>
          <p:nvPr/>
        </p:nvSpPr>
        <p:spPr>
          <a:xfrm>
            <a:off x="585382" y="6276849"/>
            <a:ext cx="1449125" cy="31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Previously known as</a:t>
            </a:r>
          </a:p>
          <a:p>
            <a:pPr algn="ctr"/>
            <a:r>
              <a:rPr lang="en-US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India CSR and ESG Summit</a:t>
            </a:r>
            <a:endParaRPr lang="en-IN" sz="700" dirty="0">
              <a:solidFill>
                <a:srgbClr val="0727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Google Shape;92;p1">
            <a:extLst>
              <a:ext uri="{FF2B5EF4-FFF2-40B4-BE49-F238E27FC236}">
                <a16:creationId xmlns:a16="http://schemas.microsoft.com/office/drawing/2014/main" id="{7DAE8B32-D108-602D-398C-948F5A2B5785}"/>
              </a:ext>
            </a:extLst>
          </p:cNvPr>
          <p:cNvSpPr txBox="1"/>
          <p:nvPr/>
        </p:nvSpPr>
        <p:spPr>
          <a:xfrm>
            <a:off x="505748" y="5393267"/>
            <a:ext cx="1007366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N"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rPr>
              <a:t>13</a:t>
            </a:r>
            <a:r>
              <a:rPr lang="en-IN" sz="900" b="1" i="0" u="none" strike="noStrike" cap="none" baseline="30000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IN"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rPr>
              <a:t> Edition</a:t>
            </a:r>
            <a:endParaRPr sz="900" b="1" i="0" u="none" strike="noStrike" cap="none" dirty="0">
              <a:solidFill>
                <a:srgbClr val="1E64A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835042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D631028-22A9-3F25-90E6-7386CB8258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1999" cy="6755861"/>
          </a:xfrm>
          <a:prstGeom prst="rect">
            <a:avLst/>
          </a:prstGeom>
        </p:spPr>
      </p:pic>
      <p:sp>
        <p:nvSpPr>
          <p:cNvPr id="12" name="Graphic 10">
            <a:extLst>
              <a:ext uri="{FF2B5EF4-FFF2-40B4-BE49-F238E27FC236}">
                <a16:creationId xmlns:a16="http://schemas.microsoft.com/office/drawing/2014/main" id="{4E963A85-5DE0-9E68-0386-5248E1DE5B4C}"/>
              </a:ext>
            </a:extLst>
          </p:cNvPr>
          <p:cNvSpPr/>
          <p:nvPr/>
        </p:nvSpPr>
        <p:spPr>
          <a:xfrm>
            <a:off x="4655195" y="2576740"/>
            <a:ext cx="2791447" cy="552740"/>
          </a:xfrm>
          <a:prstGeom prst="roundRect">
            <a:avLst>
              <a:gd name="adj" fmla="val 10353"/>
            </a:avLst>
          </a:prstGeom>
          <a:solidFill>
            <a:srgbClr val="C9E2F4"/>
          </a:solidFill>
          <a:ln w="13614" cap="flat">
            <a:noFill/>
            <a:prstDash val="solid"/>
            <a:miter/>
          </a:ln>
        </p:spPr>
      </p:sp>
      <p:sp>
        <p:nvSpPr>
          <p:cNvPr id="215" name="Google Shape;215;p14"/>
          <p:cNvSpPr/>
          <p:nvPr/>
        </p:nvSpPr>
        <p:spPr>
          <a:xfrm>
            <a:off x="0" y="5116286"/>
            <a:ext cx="12192000" cy="163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3300"/>
              <a:buFont typeface="Arial"/>
              <a:buNone/>
            </a:pPr>
            <a:endParaRPr sz="333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46315" y="5344000"/>
            <a:ext cx="2105152" cy="1184148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4"/>
          <p:cNvSpPr txBox="1"/>
          <p:nvPr/>
        </p:nvSpPr>
        <p:spPr>
          <a:xfrm>
            <a:off x="2293811" y="3588880"/>
            <a:ext cx="760437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IN" sz="6000" b="1" i="0" u="none" strike="noStrike" cap="none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Thank You</a:t>
            </a:r>
            <a:endParaRPr sz="6000" b="1" i="0" u="none" strike="noStrike" cap="none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21" name="Google Shape;221;p14"/>
          <p:cNvSpPr txBox="1"/>
          <p:nvPr/>
        </p:nvSpPr>
        <p:spPr>
          <a:xfrm>
            <a:off x="672973" y="5461285"/>
            <a:ext cx="6956872" cy="96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IN" sz="1400" b="1" i="0" u="none" strike="noStrike" cap="none" dirty="0">
                <a:solidFill>
                  <a:srgbClr val="1E64A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CORPORATE OFFICE:</a:t>
            </a:r>
            <a:endParaRPr lang="en-IN" sz="1600" b="1" dirty="0">
              <a:solidFill>
                <a:srgbClr val="1E64A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IN" sz="1200" b="0" i="0" u="none" strike="noStrike" cap="none" dirty="0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A 404-405, SWATI TRINITY, APPLEWOODS TOWNSHIP, </a:t>
            </a:r>
            <a:endParaRPr sz="1200" b="0" i="0" u="none" strike="noStrike" cap="none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IN" sz="1200" b="0" i="0" u="none" strike="noStrike" cap="none" dirty="0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SP RING ROAD, NEAR SHANTIPURA, AHMEDABAD, GUJARAT 380058</a:t>
            </a:r>
            <a:endParaRPr sz="1200" b="0" i="0" u="none" strike="noStrike" cap="none" dirty="0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F063D9-022A-B74D-85D0-61B6D331A828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BC4401F-C51C-C188-0ED7-7EDD5A3453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2211" y="5876440"/>
            <a:ext cx="180862" cy="22502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712B6C3-1F5B-BDBC-DA0C-86F5F6DEB2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5195" y="876719"/>
            <a:ext cx="2881611" cy="15327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77E523-85F7-6935-EC92-5B4C41F6467A}"/>
              </a:ext>
            </a:extLst>
          </p:cNvPr>
          <p:cNvSpPr txBox="1"/>
          <p:nvPr/>
        </p:nvSpPr>
        <p:spPr>
          <a:xfrm>
            <a:off x="4773595" y="2599857"/>
            <a:ext cx="2568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Previously known as</a:t>
            </a:r>
          </a:p>
          <a:p>
            <a:pPr algn="ctr"/>
            <a:r>
              <a:rPr lang="en-US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India CSR and ESG Summit</a:t>
            </a:r>
            <a:endParaRPr lang="en-IN" dirty="0">
              <a:solidFill>
                <a:srgbClr val="07275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FC6E5EB3-75FA-D208-42B8-B6F889950B29}"/>
              </a:ext>
            </a:extLst>
          </p:cNvPr>
          <p:cNvSpPr txBox="1"/>
          <p:nvPr/>
        </p:nvSpPr>
        <p:spPr>
          <a:xfrm>
            <a:off x="4563398" y="848619"/>
            <a:ext cx="1342102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N" b="1" i="0" u="none" strike="noStrike" cap="non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13</a:t>
            </a:r>
            <a:r>
              <a:rPr lang="en-IN" b="1" i="0" u="none" strike="noStrike" cap="none" baseline="300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IN" b="1" i="0" u="none" strike="noStrike" cap="non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 Edition</a:t>
            </a:r>
            <a:endParaRPr b="1" i="0" u="none" strike="noStrike" cap="none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D1250856-0E4B-58C7-CB17-461FD4EF72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4E085EA-0C0A-592A-EF64-4B2F77266D7D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/>
          <p:cNvSpPr txBox="1"/>
          <p:nvPr/>
        </p:nvSpPr>
        <p:spPr>
          <a:xfrm>
            <a:off x="762803" y="285808"/>
            <a:ext cx="56715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IN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A: Applicant Overview</a:t>
            </a:r>
            <a:endParaRPr sz="2200" b="1" i="0" u="none" strike="noStrike" cap="none" dirty="0">
              <a:solidFill>
                <a:srgbClr val="1E64A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447314" y="887563"/>
            <a:ext cx="5312627" cy="235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N" b="1" dirty="0">
                <a:latin typeface="Poppins Light" panose="00000400000000000000" pitchFamily="2" charset="0"/>
                <a:cs typeface="Poppins Light" panose="00000400000000000000" pitchFamily="2" charset="0"/>
              </a:rPr>
              <a:t>C</a:t>
            </a:r>
            <a:r>
              <a:rPr lang="en-IN" b="1" i="0" u="none" strike="noStrike" cap="none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Arial"/>
              </a:rPr>
              <a:t>ategory/Sub-Category Applied for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N" b="1" i="0" u="none" strike="noStrike" cap="none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Arial"/>
              </a:rPr>
              <a:t>Name of the Applicant/Organisation 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N" b="1" i="0" u="none" strike="noStrike" cap="none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Arial"/>
              </a:rPr>
              <a:t>Name of the Authorised person for the application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N" b="1" i="0" u="none" strike="noStrike" cap="none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Arial"/>
              </a:rPr>
              <a:t>Designation 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N" b="1" i="0" u="none" strike="noStrike" cap="none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Arial"/>
              </a:rPr>
              <a:t>Email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N" b="1" i="0" u="none" strike="noStrike" cap="none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Arial"/>
              </a:rPr>
              <a:t>Contact Number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N" b="1" i="0" u="none" strike="noStrike" cap="none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Arial"/>
              </a:rPr>
              <a:t>Alternate Contact Number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75C79B-E0B0-EFDD-5D69-DDDBBE9717E9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C0D150F-1618-357E-9C4A-95B1296393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D7D045-3BE3-0FA3-338D-3D8C55175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05CC17D-C7BF-3AD3-1334-9CB4B1E2BA02}"/>
              </a:ext>
            </a:extLst>
          </p:cNvPr>
          <p:cNvGrpSpPr/>
          <p:nvPr/>
        </p:nvGrpSpPr>
        <p:grpSpPr>
          <a:xfrm>
            <a:off x="505748" y="5393267"/>
            <a:ext cx="1599254" cy="1202962"/>
            <a:chOff x="505748" y="5393267"/>
            <a:chExt cx="1599254" cy="1202962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96190BF-1CBB-552B-1001-61DE9F579D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7B9C243A-D2A1-533C-9A0D-B16187007A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2D7EF3-52B8-4B75-CF92-E5A2F0623F41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7" name="Google Shape;92;p1">
              <a:extLst>
                <a:ext uri="{FF2B5EF4-FFF2-40B4-BE49-F238E27FC236}">
                  <a16:creationId xmlns:a16="http://schemas.microsoft.com/office/drawing/2014/main" id="{13493930-9376-5610-67FE-B0E569FEE14F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B4074C65-104D-9E05-DE5F-63B08F7F2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48F38B4-0B3D-6153-09D8-8054B297E5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239C42-F961-4053-8F65-395F7BB2B4D7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591E1984-FEAB-7F07-8E7E-8912C27089CA}"/>
              </a:ext>
            </a:extLst>
          </p:cNvPr>
          <p:cNvSpPr txBox="1"/>
          <p:nvPr/>
        </p:nvSpPr>
        <p:spPr>
          <a:xfrm>
            <a:off x="762803" y="285808"/>
            <a:ext cx="6817868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B: Project/Application Overview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6261AC41-BA0F-E047-A889-4582EF19D66C}"/>
              </a:ext>
            </a:extLst>
          </p:cNvPr>
          <p:cNvSpPr txBox="1"/>
          <p:nvPr/>
        </p:nvSpPr>
        <p:spPr>
          <a:xfrm>
            <a:off x="447314" y="887563"/>
            <a:ext cx="531262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Project/Application/Solution Title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Brief Description of the Application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E8368C-9526-A5E0-A5DB-3F665C6EF4D1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3971D39-7CB4-BF57-6A88-4E7C3B8282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4C9617-F7AE-680C-0816-9580D0959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FB6F2DC-19BB-CE5C-E007-97B858F4DA1F}"/>
              </a:ext>
            </a:extLst>
          </p:cNvPr>
          <p:cNvGrpSpPr/>
          <p:nvPr/>
        </p:nvGrpSpPr>
        <p:grpSpPr>
          <a:xfrm>
            <a:off x="505748" y="5393267"/>
            <a:ext cx="1599254" cy="1202962"/>
            <a:chOff x="505748" y="5393267"/>
            <a:chExt cx="1599254" cy="1202962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5499F3BC-819F-AFB5-3553-AA170A41948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E8CD41F-4B8F-EE08-6A1E-3A6216242A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529D2CC-FB6A-1F2D-F18A-F6CFC2028079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" name="Google Shape;92;p1">
              <a:extLst>
                <a:ext uri="{FF2B5EF4-FFF2-40B4-BE49-F238E27FC236}">
                  <a16:creationId xmlns:a16="http://schemas.microsoft.com/office/drawing/2014/main" id="{B4C7251C-8946-62BB-DBBA-D99F53E76082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86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A7D368FA-EE8D-74DF-44CD-3A29198AB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8DCF0E53-1694-673D-CE21-8E00DB9ECC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1DDB481-A689-C3A2-2BF5-18211F64CFFF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0946C5E6-B7C0-0289-9AB3-5D1070C0DDC3}"/>
              </a:ext>
            </a:extLst>
          </p:cNvPr>
          <p:cNvSpPr txBox="1"/>
          <p:nvPr/>
        </p:nvSpPr>
        <p:spPr>
          <a:xfrm>
            <a:off x="762803" y="285808"/>
            <a:ext cx="6817868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C: Objectives and Goals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93403DA2-4B95-7A2E-D879-1147E80DE66B}"/>
              </a:ext>
            </a:extLst>
          </p:cNvPr>
          <p:cNvSpPr txBox="1"/>
          <p:nvPr/>
        </p:nvSpPr>
        <p:spPr>
          <a:xfrm>
            <a:off x="447314" y="887563"/>
            <a:ext cx="5312627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Primary Objectives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Relevance/need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Alignment with SDGs and State/National policies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Key Goals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Expected Outcomes</a:t>
            </a:r>
            <a:endParaRPr b="1" i="0" u="none" strike="noStrike" cap="none" dirty="0">
              <a:solidFill>
                <a:srgbClr val="000000"/>
              </a:solidFill>
              <a:latin typeface="Poppins Light" panose="00000400000000000000" pitchFamily="2" charset="0"/>
              <a:cs typeface="Poppins Light" panose="00000400000000000000" pitchFamily="2" charset="0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337050-CF74-B4FB-B442-6466B49DF5C1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37991ED-1A0B-6389-7904-AF1493D744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0492CF-E536-47CF-F275-ACD7F1FF1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06AF4CE-AA90-6AE2-6699-4F3E05172323}"/>
              </a:ext>
            </a:extLst>
          </p:cNvPr>
          <p:cNvGrpSpPr/>
          <p:nvPr/>
        </p:nvGrpSpPr>
        <p:grpSpPr>
          <a:xfrm>
            <a:off x="505748" y="5393267"/>
            <a:ext cx="1599254" cy="1202962"/>
            <a:chOff x="505748" y="5393267"/>
            <a:chExt cx="1599254" cy="1202962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994B87B-FC8E-6188-8352-A9ADB60305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520C20D4-270A-6BF3-DAA6-85919CAD30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88E8E6-711B-1506-9AF9-6B730565EBA3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" name="Google Shape;92;p1">
              <a:extLst>
                <a:ext uri="{FF2B5EF4-FFF2-40B4-BE49-F238E27FC236}">
                  <a16:creationId xmlns:a16="http://schemas.microsoft.com/office/drawing/2014/main" id="{A7F6B804-128E-055F-4C5E-D6645F1E26B9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1891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C5B8CF97-8E54-DE74-FD0E-53A3C0399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ACDC7B76-9FEF-379A-5A1B-D2CC9C5788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2D4513-CDD6-8C8A-4A06-96A21324C4D1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ADB9F6EB-155F-992E-DCD8-30F955D2FFA1}"/>
              </a:ext>
            </a:extLst>
          </p:cNvPr>
          <p:cNvSpPr txBox="1"/>
          <p:nvPr/>
        </p:nvSpPr>
        <p:spPr>
          <a:xfrm>
            <a:off x="762803" y="285808"/>
            <a:ext cx="6817868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D: Application Details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BC58D3B9-FF42-EFBB-2187-880265DA77F1}"/>
              </a:ext>
            </a:extLst>
          </p:cNvPr>
          <p:cNvSpPr txBox="1"/>
          <p:nvPr/>
        </p:nvSpPr>
        <p:spPr>
          <a:xfrm>
            <a:off x="447314" y="887563"/>
            <a:ext cx="5312627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Background (Context and need for the project)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Target Audience/Beneficiaries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Geographical Location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531772-B99B-1A8C-820D-9FA685E1C6DD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657F75-94D2-74A0-5581-B9356873F4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BCCFDB-603A-D571-8D37-171206F19A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B00C22B-F5B2-B691-C21A-7F500FE586F6}"/>
              </a:ext>
            </a:extLst>
          </p:cNvPr>
          <p:cNvGrpSpPr/>
          <p:nvPr/>
        </p:nvGrpSpPr>
        <p:grpSpPr>
          <a:xfrm>
            <a:off x="505748" y="5393267"/>
            <a:ext cx="1599254" cy="1202962"/>
            <a:chOff x="505748" y="5393267"/>
            <a:chExt cx="1599254" cy="1202962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AF87E221-0D53-920A-9EA2-6C17BCE00D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079C33B2-EB1B-AAF4-718F-402D6AE8B34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2C0F7C-29CC-90C7-0680-739767D4697D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" name="Google Shape;92;p1">
              <a:extLst>
                <a:ext uri="{FF2B5EF4-FFF2-40B4-BE49-F238E27FC236}">
                  <a16:creationId xmlns:a16="http://schemas.microsoft.com/office/drawing/2014/main" id="{9C0E5510-3EC7-FA54-5C7A-22F9AF07ACEA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841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01492FF0-E751-AA5C-24B6-9E4AD543B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6B534C4-9F5F-7193-52E3-3C5A840DDF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ECE0F6-3DF7-2662-690E-6EA537EF93FB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746E92A1-B0D4-4A18-092E-BC2B964F68D0}"/>
              </a:ext>
            </a:extLst>
          </p:cNvPr>
          <p:cNvSpPr txBox="1"/>
          <p:nvPr/>
        </p:nvSpPr>
        <p:spPr>
          <a:xfrm>
            <a:off x="762802" y="285808"/>
            <a:ext cx="760444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E: Budget and Resource Allocation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6D53F495-9216-F6FA-2CED-601F9F8BB17E}"/>
              </a:ext>
            </a:extLst>
          </p:cNvPr>
          <p:cNvSpPr txBox="1"/>
          <p:nvPr/>
        </p:nvSpPr>
        <p:spPr>
          <a:xfrm>
            <a:off x="447314" y="887563"/>
            <a:ext cx="5312627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Total Budget(Cr.)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Funding Sources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Resource Allocation (Breakdown of major expenses)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7D557F-C922-2F72-1FA5-BFE3723EA940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7CF6A86-72B0-F182-218C-41F66EF5C9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CA2734-4BB7-133C-960C-C3C8E50B5F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43457A5-DAB8-33D8-1F3D-5A34E1A6411C}"/>
              </a:ext>
            </a:extLst>
          </p:cNvPr>
          <p:cNvGrpSpPr/>
          <p:nvPr/>
        </p:nvGrpSpPr>
        <p:grpSpPr>
          <a:xfrm>
            <a:off x="505748" y="5393267"/>
            <a:ext cx="1599254" cy="1202962"/>
            <a:chOff x="505748" y="5393267"/>
            <a:chExt cx="1599254" cy="1202962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49DB88C-309C-163A-635F-659DCEE32E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7FB7BE22-00AE-D698-819B-81DBBBA818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EF18AB-07CD-6A35-3C44-D5AAFD2300C2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2" name="Google Shape;92;p1">
              <a:extLst>
                <a:ext uri="{FF2B5EF4-FFF2-40B4-BE49-F238E27FC236}">
                  <a16:creationId xmlns:a16="http://schemas.microsoft.com/office/drawing/2014/main" id="{D88F6F69-3B28-EDF4-0B1C-39DE392154C9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358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BAA759CF-FE3A-4545-6399-92409D60B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592EE32B-5965-8901-976F-27919BF4B2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34B701-15AF-1AE4-106A-42F74972D926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C2FC4C80-62CD-D379-F103-E22278284C5E}"/>
              </a:ext>
            </a:extLst>
          </p:cNvPr>
          <p:cNvSpPr txBox="1"/>
          <p:nvPr/>
        </p:nvSpPr>
        <p:spPr>
          <a:xfrm>
            <a:off x="762802" y="285808"/>
            <a:ext cx="941358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F: Implementation and Demonstration of the Application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366E7D4C-7ACB-E910-D733-239F24B95BDB}"/>
              </a:ext>
            </a:extLst>
          </p:cNvPr>
          <p:cNvSpPr txBox="1"/>
          <p:nvPr/>
        </p:nvSpPr>
        <p:spPr>
          <a:xfrm>
            <a:off x="447314" y="887563"/>
            <a:ext cx="5312627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Project Phases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Timeline (Start and end dates, milestones)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Key Activities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Innovation and Unique methods or technologies used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C5C797-8C7B-E4B2-B59C-1DF7C556E561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5A25BE-2AB3-D529-FB80-086D6A7344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B790B0-E38A-62BB-52AB-5F32F6D60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D82FA54-9BA8-EED6-B30B-85BA808A8251}"/>
              </a:ext>
            </a:extLst>
          </p:cNvPr>
          <p:cNvGrpSpPr/>
          <p:nvPr/>
        </p:nvGrpSpPr>
        <p:grpSpPr>
          <a:xfrm>
            <a:off x="505748" y="5393267"/>
            <a:ext cx="1599254" cy="1202962"/>
            <a:chOff x="505748" y="5393267"/>
            <a:chExt cx="1599254" cy="1202962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62D87893-3BDB-923A-BD49-142E2C8D79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DFD17035-666B-F298-5012-B92B084A86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7DA6EAD-DCDD-C7A3-3A12-5A5E34CFF812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2" name="Google Shape;92;p1">
              <a:extLst>
                <a:ext uri="{FF2B5EF4-FFF2-40B4-BE49-F238E27FC236}">
                  <a16:creationId xmlns:a16="http://schemas.microsoft.com/office/drawing/2014/main" id="{8B6641A1-3640-1A67-1551-439481B9748F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46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7B466412-3759-F05A-582A-94BACDA9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ADEC2AAF-749A-FA00-8DAA-813E4A2D56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5298BD-9D59-7237-1548-7A47974BBB19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843C2D75-C36F-2F32-3DD7-75834C156507}"/>
              </a:ext>
            </a:extLst>
          </p:cNvPr>
          <p:cNvSpPr txBox="1"/>
          <p:nvPr/>
        </p:nvSpPr>
        <p:spPr>
          <a:xfrm>
            <a:off x="762802" y="285808"/>
            <a:ext cx="941358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G: Impact 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3738AD87-6581-B488-73EB-0E0C5C53CFF1}"/>
              </a:ext>
            </a:extLst>
          </p:cNvPr>
          <p:cNvSpPr txBox="1"/>
          <p:nvPr/>
        </p:nvSpPr>
        <p:spPr>
          <a:xfrm>
            <a:off x="447314" y="887563"/>
            <a:ext cx="6533589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Impact Matrix (Quantitative and qualitative measures of success)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8D7962-DF60-9DEE-3CC4-FCEF23718E23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37A5F68-6D19-6BE6-8771-9C3C645E00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8B6AA0-35AE-E9D4-334A-35587892DA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D2DF798-B021-921C-BCB7-90C79C251E24}"/>
              </a:ext>
            </a:extLst>
          </p:cNvPr>
          <p:cNvGrpSpPr/>
          <p:nvPr/>
        </p:nvGrpSpPr>
        <p:grpSpPr>
          <a:xfrm>
            <a:off x="505748" y="5393267"/>
            <a:ext cx="1599254" cy="1202962"/>
            <a:chOff x="505748" y="5393267"/>
            <a:chExt cx="1599254" cy="1202962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BD70E148-091B-40DB-4129-8E32EE2C976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9B79E4C6-C025-E667-8399-BD14F4674C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B234B4-FACC-4F2B-27B6-B3CD9443F416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2" name="Google Shape;92;p1">
              <a:extLst>
                <a:ext uri="{FF2B5EF4-FFF2-40B4-BE49-F238E27FC236}">
                  <a16:creationId xmlns:a16="http://schemas.microsoft.com/office/drawing/2014/main" id="{E393BDE3-0BC2-3BC0-8451-C8B042C45869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1175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1A74ED80-3919-D823-9F2C-78D00A76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BFB1287-B10C-CD7B-03DF-5682FB67D3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29"/>
            <a:ext cx="12192000" cy="68355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428623-574C-8752-10CC-F4422FC59073}"/>
              </a:ext>
            </a:extLst>
          </p:cNvPr>
          <p:cNvSpPr/>
          <p:nvPr/>
        </p:nvSpPr>
        <p:spPr>
          <a:xfrm>
            <a:off x="447314" y="235974"/>
            <a:ext cx="6341806" cy="520010"/>
          </a:xfrm>
          <a:prstGeom prst="rect">
            <a:avLst/>
          </a:prstGeom>
          <a:gradFill>
            <a:gsLst>
              <a:gs pos="0">
                <a:srgbClr val="E9F9B2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6F8BAA58-E25B-36AB-78E7-C99BA3F799FC}"/>
              </a:ext>
            </a:extLst>
          </p:cNvPr>
          <p:cNvSpPr txBox="1"/>
          <p:nvPr/>
        </p:nvSpPr>
        <p:spPr>
          <a:xfrm>
            <a:off x="762802" y="285808"/>
            <a:ext cx="941358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1E64A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Section H: Sustainability </a:t>
            </a: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35BAB1A2-7A56-B44A-B647-CFC9EB0082AE}"/>
              </a:ext>
            </a:extLst>
          </p:cNvPr>
          <p:cNvSpPr txBox="1"/>
          <p:nvPr/>
        </p:nvSpPr>
        <p:spPr>
          <a:xfrm>
            <a:off x="447314" y="887563"/>
            <a:ext cx="8028092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Sustainability Plan (How the project/initiative/</a:t>
            </a:r>
            <a:r>
              <a:rPr lang="en-US" b="1" dirty="0" err="1">
                <a:latin typeface="Poppins Light" panose="00000400000000000000" pitchFamily="2" charset="0"/>
                <a:cs typeface="Poppins Light" panose="00000400000000000000" pitchFamily="2" charset="0"/>
              </a:rPr>
              <a:t>organisation</a:t>
            </a: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/individual ensures long-term impact)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Partnerships and Collaborations-Key Partners/Stakeholders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Role of Each Partner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Poppins Light" panose="00000400000000000000" pitchFamily="2" charset="0"/>
                <a:cs typeface="Poppins Light" panose="00000400000000000000" pitchFamily="2" charset="0"/>
              </a:rPr>
              <a:t>Collaborative Efforts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DAF734-25CF-48D5-D12F-23CA85DCDD7C}"/>
              </a:ext>
            </a:extLst>
          </p:cNvPr>
          <p:cNvSpPr/>
          <p:nvPr/>
        </p:nvSpPr>
        <p:spPr>
          <a:xfrm>
            <a:off x="0" y="6755861"/>
            <a:ext cx="12192000" cy="102139"/>
          </a:xfrm>
          <a:prstGeom prst="rect">
            <a:avLst/>
          </a:prstGeom>
          <a:solidFill>
            <a:srgbClr val="1E64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9F17F50-9143-B6BE-4836-9DFC27AA6A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0188" y="6056671"/>
            <a:ext cx="1593800" cy="52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59EEA3-EA07-E055-D713-83E71343B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100" y="6006071"/>
            <a:ext cx="1593800" cy="56137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D830F25-496C-33F0-1FEA-D759AC5E71A0}"/>
              </a:ext>
            </a:extLst>
          </p:cNvPr>
          <p:cNvGrpSpPr/>
          <p:nvPr/>
        </p:nvGrpSpPr>
        <p:grpSpPr>
          <a:xfrm>
            <a:off x="505748" y="5393267"/>
            <a:ext cx="1599254" cy="1202962"/>
            <a:chOff x="505748" y="5393267"/>
            <a:chExt cx="1599254" cy="1202962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AABF3563-19B4-6EA5-A044-165B498567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31" y="5442141"/>
              <a:ext cx="1521371" cy="801437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61472E54-0E28-3B02-3F15-EE9265E3E38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5382" y="6295899"/>
              <a:ext cx="1449125" cy="28725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C29B55-7698-FBCD-09CF-CDAB54DCBE94}"/>
                </a:ext>
              </a:extLst>
            </p:cNvPr>
            <p:cNvSpPr txBox="1"/>
            <p:nvPr/>
          </p:nvSpPr>
          <p:spPr>
            <a:xfrm>
              <a:off x="585382" y="6282828"/>
              <a:ext cx="1449125" cy="31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Previously known as</a:t>
              </a:r>
            </a:p>
            <a:p>
              <a:pPr algn="ctr"/>
              <a:r>
                <a:rPr lang="en-US" sz="700" dirty="0">
                  <a:solidFill>
                    <a:srgbClr val="072754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India CSR and ESG Summit</a:t>
              </a:r>
              <a:endParaRPr lang="en-IN" sz="700" dirty="0">
                <a:solidFill>
                  <a:srgbClr val="072754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2" name="Google Shape;92;p1">
              <a:extLst>
                <a:ext uri="{FF2B5EF4-FFF2-40B4-BE49-F238E27FC236}">
                  <a16:creationId xmlns:a16="http://schemas.microsoft.com/office/drawing/2014/main" id="{4AD8340E-4B6D-3C63-BA9D-3EF47963D2A8}"/>
                </a:ext>
              </a:extLst>
            </p:cNvPr>
            <p:cNvSpPr txBox="1"/>
            <p:nvPr/>
          </p:nvSpPr>
          <p:spPr>
            <a:xfrm>
              <a:off x="505748" y="5393267"/>
              <a:ext cx="1007366" cy="230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r>
                <a:rPr lang="en-IN" sz="900" b="1" i="0" u="none" strike="noStrike" cap="none" baseline="30000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th</a:t>
              </a:r>
              <a:r>
                <a:rPr lang="en-IN" sz="900" b="1" i="0" u="none" strike="noStrike" cap="none" dirty="0">
                  <a:solidFill>
                    <a:srgbClr val="1E64A0"/>
                  </a:solidFill>
                  <a:latin typeface="Poppins"/>
                  <a:ea typeface="Poppins"/>
                  <a:cs typeface="Poppins"/>
                  <a:sym typeface="Poppins"/>
                </a:rPr>
                <a:t> Edition</a:t>
              </a:r>
              <a:endParaRPr sz="900" b="1" i="0" u="none" strike="noStrike" cap="none" dirty="0">
                <a:solidFill>
                  <a:srgbClr val="1E64A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8325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398</Words>
  <Application>Microsoft Office PowerPoint</Application>
  <PresentationFormat>Widescreen</PresentationFormat>
  <Paragraphs>90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Poppins Light</vt:lpstr>
      <vt:lpstr>Calibri</vt:lpstr>
      <vt:lpstr>Poppins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CSR BOX</dc:creator>
  <cp:lastModifiedBy>CSR BOX</cp:lastModifiedBy>
  <cp:revision>23</cp:revision>
  <dcterms:created xsi:type="dcterms:W3CDTF">2024-05-23T08:39:01Z</dcterms:created>
  <dcterms:modified xsi:type="dcterms:W3CDTF">2026-07-01T07:06:58Z</dcterms:modified>
</cp:coreProperties>
</file>